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3"/>
  </p:notesMasterIdLst>
  <p:sldIdLst>
    <p:sldId id="1507" r:id="rId2"/>
    <p:sldId id="1508" r:id="rId3"/>
    <p:sldId id="1715" r:id="rId4"/>
    <p:sldId id="1753" r:id="rId5"/>
    <p:sldId id="1675" r:id="rId6"/>
    <p:sldId id="1733" r:id="rId7"/>
    <p:sldId id="1742" r:id="rId8"/>
    <p:sldId id="1743" r:id="rId9"/>
    <p:sldId id="1744" r:id="rId10"/>
    <p:sldId id="1747" r:id="rId11"/>
    <p:sldId id="1748" r:id="rId12"/>
    <p:sldId id="1713" r:id="rId13"/>
    <p:sldId id="1749" r:id="rId14"/>
    <p:sldId id="1750" r:id="rId15"/>
    <p:sldId id="1751" r:id="rId16"/>
    <p:sldId id="1752" r:id="rId17"/>
    <p:sldId id="1745" r:id="rId18"/>
    <p:sldId id="1637" r:id="rId19"/>
    <p:sldId id="1740" r:id="rId20"/>
    <p:sldId id="1741" r:id="rId21"/>
    <p:sldId id="17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4"/>
    <a:srgbClr val="192610"/>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3418" autoAdjust="0"/>
  </p:normalViewPr>
  <p:slideViewPr>
    <p:cSldViewPr snapToGrid="0">
      <p:cViewPr varScale="1">
        <p:scale>
          <a:sx n="85" d="100"/>
          <a:sy n="85" d="100"/>
        </p:scale>
        <p:origin x="90" y="65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38992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1Co 6:9 ¶ Do you not know that the unrighteous will not inherit the kingdom of God? Do not be deceived. Neither fornicators, nor idolaters, nor adulterers, nor homosexuals, nor sodomites, 10 nor thieves, nor covetous, nor drunkards, nor revilers, nor </a:t>
            </a:r>
            <a:r>
              <a:rPr lang="en-US" sz="1200" kern="1200" dirty="0" err="1" smtClean="0">
                <a:solidFill>
                  <a:schemeClr val="tx1"/>
                </a:solidFill>
                <a:effectLst/>
                <a:latin typeface="+mn-lt"/>
                <a:ea typeface="+mn-ea"/>
                <a:cs typeface="+mn-cs"/>
              </a:rPr>
              <a:t>extortioners</a:t>
            </a:r>
            <a:r>
              <a:rPr lang="en-US" sz="1200" kern="1200" dirty="0" smtClean="0">
                <a:solidFill>
                  <a:schemeClr val="tx1"/>
                </a:solidFill>
                <a:effectLst/>
                <a:latin typeface="+mn-lt"/>
                <a:ea typeface="+mn-ea"/>
                <a:cs typeface="+mn-cs"/>
              </a:rPr>
              <a:t> will inherit the kingdom of God.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597009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24514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Ro 1:24 Therefore God also gave them up to uncleanness, in the lusts of their hearts, to dishonor their bodies among themselves,  25 who exchanged the truth of God for the lie, and worshiped and served the creature rather than the Creator, who is blessed forever. Amen. 26 For this reason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 28 And even as they did not like to retain God in their knowledge, God gave them over to a debased mind, to do those things which are not fitting;  29 being filled with all unrighteousness, sexual immorality, wickedness, covetousness, maliciousness; full of envy, murder, strife, deceit, evil-mindedness; they are whisperers,  30 backbiters, haters of God, violent, proud, boasters, inventors of evil things, disobedient to parents,  31 undiscerning, untrustworthy, unloving, unforgiving, unmerciful;  32 who, knowing the righteous judgment of God, that those who practice such things are deserving of death, not only do the same but also approve of those who practice them.</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93044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84907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96559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Ro 8:3 For what the law could not do in that it was weak through the flesh, God did by sending His own Son in the likeness of sinful flesh, on account of sin: He condemned sin in the flesh,</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77771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818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31962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4</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Mount Holyoake</a:t>
            </a:r>
            <a:r>
              <a:rPr lang="en-US" sz="1200" kern="1200" baseline="0" dirty="0" smtClean="0">
                <a:solidFill>
                  <a:schemeClr val="tx1"/>
                </a:solidFill>
                <a:effectLst/>
                <a:latin typeface="+mn-lt"/>
                <a:ea typeface="+mn-ea"/>
                <a:cs typeface="+mn-cs"/>
              </a:rPr>
              <a:t> Women’s College in Mass. </a:t>
            </a:r>
          </a:p>
          <a:p>
            <a:r>
              <a:rPr lang="en-US" sz="1200" kern="1200" dirty="0" smtClean="0">
                <a:solidFill>
                  <a:schemeClr val="tx1"/>
                </a:solidFill>
                <a:effectLst/>
                <a:latin typeface="+mn-lt"/>
                <a:ea typeface="+mn-ea"/>
                <a:cs typeface="+mn-cs"/>
              </a:rPr>
              <a:t>https://www.mtholyoke.edu/admission</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4346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Oregon is the first state that allows someone to put a third option on gender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This is now what our kids are taught in school</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28390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38619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02186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4164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Truth and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Old Testament taught: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It was an abomination to cross-dress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Literally: “trans-vest”</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rejected any blurring of the lines</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933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Truth and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New Testament teachers: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Homosexuality is a sin</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Corinthians 6:9-10</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Includes the “effeminate”</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God created genders and their roles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Corinthians 16:1-16</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p>
        </p:txBody>
      </p:sp>
    </p:spTree>
    <p:extLst>
      <p:ext uri="{BB962C8B-B14F-4D97-AF65-F5344CB8AC3E}">
        <p14:creationId xmlns:p14="http://schemas.microsoft.com/office/powerpoint/2010/main" val="27762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0994201" cy="532771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sinfulness of sin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based on human feeling</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based on human understanding</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Sinful based on God’s decree</a:t>
            </a:r>
          </a:p>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Whoever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commits sin also commits lawlessness, and sin is lawlessness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John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3:4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3688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Walking By Faith</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0994201" cy="532771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sinfulness of sin</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sinful mindset of sin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mind in rebellion against God</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Romans 1:24-32</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9750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What About…..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0994201" cy="532771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who are “born” this way?</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Typically untrue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 addressed this in Matthew 19</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1693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What About…..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79" y="1566153"/>
            <a:ext cx="11898874" cy="5470751"/>
          </a:xfrm>
        </p:spPr>
        <p:txBody>
          <a:bodyPr>
            <a:normAutofit/>
          </a:bodyPr>
          <a:lstStyle/>
          <a:p>
            <a:pPr marL="0" indent="0" algn="just">
              <a:buClr>
                <a:srgbClr val="FFFFCC"/>
              </a:buClr>
              <a:buSzPct val="75000"/>
              <a:buNone/>
            </a:pP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"For there are eunuchs who were born thus from their mother's womb, and there are eunuchs who were made eunuchs by men, and there are eunuchs who have made themselves eunuchs for the kingdom of heaven's sake. He who is able to accept it, let him accept it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19:12 </a:t>
            </a:r>
          </a:p>
        </p:txBody>
      </p:sp>
    </p:spTree>
    <p:extLst>
      <p:ext uri="{BB962C8B-B14F-4D97-AF65-F5344CB8AC3E}">
        <p14:creationId xmlns:p14="http://schemas.microsoft.com/office/powerpoint/2010/main" val="307212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6"/>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What About…..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2880" y="1709194"/>
            <a:ext cx="11723775" cy="5327710"/>
          </a:xfrm>
        </p:spPr>
        <p:txBody>
          <a:bodyPr>
            <a:norm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who are “born” this way?</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Typically untrue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 addressed this in Matthew 19</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All people have a propensity to sin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Even Jesus – Romans 8:3</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This does not excuse sin</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0654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Truth and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has revealed:</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 made two genders alone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expects us to conform </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refuse due to rebellious hearts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 are </a:t>
            </a:r>
            <a:r>
              <a:rPr lang="en-US" sz="5000" b="1" smtClean="0">
                <a:ln w="9525">
                  <a:solidFill>
                    <a:schemeClr val="bg1"/>
                  </a:solidFill>
                  <a:prstDash val="solid"/>
                </a:ln>
                <a:solidFill>
                  <a:schemeClr val="tx1"/>
                </a:solidFill>
                <a:effectLst>
                  <a:outerShdw blurRad="12700" dist="38100" dir="2700000" algn="tl" rotWithShape="0">
                    <a:schemeClr val="bg1">
                      <a:lumMod val="50000"/>
                    </a:schemeClr>
                  </a:outerShdw>
                </a:effectLst>
              </a:rPr>
              <a:t>no exceptions</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3292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Gospel of Salvation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810193" y="1704975"/>
            <a:ext cx="9518174" cy="5348755"/>
          </a:xfrm>
        </p:spPr>
        <p:txBody>
          <a:bodyPr>
            <a:normAutofit/>
          </a:bodyPr>
          <a:lstStyle/>
          <a:p>
            <a:pPr marL="0" indent="0">
              <a:buNone/>
            </a:pPr>
            <a:r>
              <a:rPr lang="en-US" sz="5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5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it shall come to pass </a:t>
            </a:r>
            <a:r>
              <a:rPr lang="en-US" sz="5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that </a:t>
            </a:r>
            <a:r>
              <a:rPr lang="en-US" sz="5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whoever calls on the name of the LORD </a:t>
            </a:r>
            <a:r>
              <a:rPr lang="en-US" sz="5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shall </a:t>
            </a:r>
            <a:r>
              <a:rPr lang="en-US" sz="5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 saved</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2:21 </a:t>
            </a:r>
          </a:p>
        </p:txBody>
      </p:sp>
    </p:spTree>
    <p:extLst>
      <p:ext uri="{BB962C8B-B14F-4D97-AF65-F5344CB8AC3E}">
        <p14:creationId xmlns:p14="http://schemas.microsoft.com/office/powerpoint/2010/main" val="131974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06069109"/>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a16="http://schemas.microsoft.com/office/drawing/2014/main" xmlns=""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Rob Wade</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Gospel of Salvation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810193" y="1704975"/>
            <a:ext cx="9518174" cy="5348755"/>
          </a:xfrm>
        </p:spPr>
        <p:txBody>
          <a:bodyPr>
            <a:normAutofit/>
          </a:bodyPr>
          <a:lstStyle/>
          <a:p>
            <a:pPr marL="0" indent="0">
              <a:buNone/>
            </a:pPr>
            <a:r>
              <a:rPr lang="en-US" sz="5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5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now why are you waiting? Arise and be baptized, and wash away your sins, calling on the name of the Lord</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rPr>
              <a:t>22:16 </a:t>
            </a:r>
          </a:p>
        </p:txBody>
      </p:sp>
    </p:spTree>
    <p:extLst>
      <p:ext uri="{BB962C8B-B14F-4D97-AF65-F5344CB8AC3E}">
        <p14:creationId xmlns:p14="http://schemas.microsoft.com/office/powerpoint/2010/main" val="254053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To Call On The Lord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Acts 8:37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Acts 22:16</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Acts 14:22</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576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882187" y="371937"/>
            <a:ext cx="5461428" cy="3634332"/>
          </a:xfrm>
          <a:prstGeom prst="rect">
            <a:avLst/>
          </a:prstGeom>
        </p:spPr>
      </p:pic>
    </p:spTree>
    <p:extLst>
      <p:ext uri="{BB962C8B-B14F-4D97-AF65-F5344CB8AC3E}">
        <p14:creationId xmlns:p14="http://schemas.microsoft.com/office/powerpoint/2010/main" val="289422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8705" y="3064173"/>
            <a:ext cx="11321345" cy="4590239"/>
          </a:xfrm>
        </p:spPr>
        <p:txBody>
          <a:bodyPr>
            <a:noAutofit/>
          </a:bodyPr>
          <a:lstStyle/>
          <a:p>
            <a:pPr algn="ctr"/>
            <a:r>
              <a:rPr lang="en-US" sz="8800" b="1" i="1" dirty="0" smtClean="0">
                <a:solidFill>
                  <a:schemeClr val="bg1"/>
                </a:solidFill>
                <a:effectLst>
                  <a:outerShdw blurRad="50800" dist="38100" algn="l" rotWithShape="0">
                    <a:prstClr val="black">
                      <a:alpha val="40000"/>
                    </a:prstClr>
                  </a:outerShdw>
                </a:effectLst>
              </a:rPr>
              <a:t>My Pronoun Is</a:t>
            </a:r>
            <a:br>
              <a:rPr lang="en-US" sz="8800" b="1" i="1" dirty="0" smtClean="0">
                <a:solidFill>
                  <a:schemeClr val="bg1"/>
                </a:solidFill>
                <a:effectLst>
                  <a:outerShdw blurRad="50800" dist="38100" algn="l" rotWithShape="0">
                    <a:prstClr val="black">
                      <a:alpha val="40000"/>
                    </a:prstClr>
                  </a:outerShdw>
                </a:effectLst>
              </a:rPr>
            </a:br>
            <a:r>
              <a:rPr lang="en-US" sz="8800" b="1" i="1" dirty="0" smtClean="0">
                <a:solidFill>
                  <a:schemeClr val="bg1"/>
                </a:solidFill>
                <a:effectLst>
                  <a:outerShdw blurRad="50800" dist="38100" algn="l" rotWithShape="0">
                    <a:prstClr val="black">
                      <a:alpha val="40000"/>
                    </a:prstClr>
                  </a:outerShdw>
                </a:effectLst>
              </a:rPr>
              <a:t>He/She/It/They/</a:t>
            </a:r>
            <a:r>
              <a:rPr lang="en-US" sz="8800" b="1" i="1" dirty="0" err="1" smtClean="0">
                <a:solidFill>
                  <a:schemeClr val="bg1"/>
                </a:solidFill>
                <a:effectLst>
                  <a:outerShdw blurRad="50800" dist="38100" algn="l" rotWithShape="0">
                    <a:prstClr val="black">
                      <a:alpha val="40000"/>
                    </a:prstClr>
                  </a:outerShdw>
                </a:effectLst>
              </a:rPr>
              <a:t>Ze</a:t>
            </a:r>
            <a:endParaRPr lang="en-US" sz="6000" b="1" i="1" dirty="0">
              <a:solidFill>
                <a:schemeClr val="bg1"/>
              </a:solidFill>
              <a:effectLst>
                <a:outerShdw blurRad="50800" dist="38100" algn="l" rotWithShape="0">
                  <a:prstClr val="black">
                    <a:alpha val="40000"/>
                  </a:prstClr>
                </a:outerShdw>
              </a:effectLst>
            </a:endParaRPr>
          </a:p>
        </p:txBody>
      </p:sp>
      <p:pic>
        <p:nvPicPr>
          <p:cNvPr id="4" name="Picture 3"/>
          <p:cNvPicPr>
            <a:picLocks noChangeAspect="1"/>
          </p:cNvPicPr>
          <p:nvPr/>
        </p:nvPicPr>
        <p:blipFill>
          <a:blip r:embed="rId3"/>
          <a:stretch>
            <a:fillRect/>
          </a:stretch>
        </p:blipFill>
        <p:spPr>
          <a:xfrm>
            <a:off x="5882187" y="371937"/>
            <a:ext cx="5461428" cy="3634332"/>
          </a:xfrm>
          <a:prstGeom prst="rect">
            <a:avLst/>
          </a:prstGeom>
        </p:spPr>
      </p:pic>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144929"/>
          </a:xfrm>
        </p:spPr>
        <p:txBody>
          <a:bodyPr wrap="square">
            <a:spAutoFit/>
          </a:bodyPr>
          <a:lstStyle/>
          <a:p>
            <a:pPr lvl="0" algn="ctr"/>
            <a:r>
              <a:rPr lang="en-US" sz="7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Example: Women’s College</a:t>
            </a:r>
            <a:endParaRPr lang="en-US" sz="7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264597"/>
            <a:ext cx="11714671" cy="5593404"/>
          </a:xfrm>
        </p:spPr>
        <p:txBody>
          <a:bodyPr>
            <a:noAutofit/>
          </a:bodyPr>
          <a:lstStyle/>
          <a:p>
            <a:pPr marL="0" indent="0" algn="just">
              <a:buClr>
                <a:srgbClr val="FFFFCC"/>
              </a:buClr>
              <a:buSzPct val="75000"/>
              <a:buNone/>
            </a:pP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Biologically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born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female and:</a:t>
            </a:r>
          </a:p>
          <a:p>
            <a:pPr marL="0" indent="0" algn="just">
              <a:buClr>
                <a:srgbClr val="FFFFCC"/>
              </a:buClr>
              <a:buSzPct val="75000"/>
              <a:buNone/>
            </a:pP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Identifies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as a woman</a:t>
            </a:r>
          </a:p>
          <a:p>
            <a:pPr marL="0" indent="0" algn="just">
              <a:buClr>
                <a:srgbClr val="FFFFCC"/>
              </a:buClr>
              <a:buSzPct val="75000"/>
              <a:buNone/>
            </a:pP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Identifies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as a man</a:t>
            </a:r>
          </a:p>
          <a:p>
            <a:pPr marL="0" indent="0" algn="just">
              <a:buClr>
                <a:srgbClr val="FFFFCC"/>
              </a:buClr>
              <a:buSzPct val="75000"/>
              <a:buNone/>
            </a:pP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Identifies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as other/they/</a:t>
            </a:r>
            <a:r>
              <a:rPr lang="en-US" sz="4200" b="1" dirty="0" err="1">
                <a:ln w="9525">
                  <a:solidFill>
                    <a:schemeClr val="bg1"/>
                  </a:solidFill>
                  <a:prstDash val="solid"/>
                </a:ln>
                <a:solidFill>
                  <a:schemeClr val="tx1"/>
                </a:solidFill>
                <a:effectLst>
                  <a:outerShdw blurRad="12700" dist="38100" dir="2700000" algn="tl" rotWithShape="0">
                    <a:schemeClr val="bg1">
                      <a:lumMod val="50000"/>
                    </a:schemeClr>
                  </a:outerShdw>
                </a:effectLst>
              </a:rPr>
              <a:t>ze</a:t>
            </a:r>
            <a:endPar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Does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not identify as either </a:t>
            </a:r>
            <a:endPar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Biologically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born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male but:</a:t>
            </a:r>
          </a:p>
          <a:p>
            <a:pPr marL="0" indent="0" algn="just">
              <a:buClr>
                <a:srgbClr val="FFFFCC"/>
              </a:buClr>
              <a:buSzPct val="75000"/>
              <a:buNone/>
            </a:pP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Identifies </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as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woman</a:t>
            </a:r>
          </a:p>
          <a:p>
            <a:pPr marL="0" indent="0" algn="just">
              <a:buClr>
                <a:srgbClr val="FFFFCC"/>
              </a:buClr>
              <a:buSzPct val="75000"/>
              <a:buNone/>
            </a:pP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Identifies as other/they/</a:t>
            </a:r>
            <a:r>
              <a:rPr lang="en-US" sz="42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ze</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including woman</a:t>
            </a:r>
            <a:endPar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268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Politics of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Transgender</a:t>
            </a: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Gender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identity</a:t>
            </a: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Non-binary</a:t>
            </a: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Body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modification/gender reassignment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Gender fluidity</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5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Truth and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God created man in His own image; in the image of God He created him; male and female He created them</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Genesis 1:27</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But from the beginning of the creation, God 'made them male and female</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Mark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10:6 </a:t>
            </a:r>
          </a:p>
        </p:txBody>
      </p:sp>
    </p:spTree>
    <p:extLst>
      <p:ext uri="{BB962C8B-B14F-4D97-AF65-F5344CB8AC3E}">
        <p14:creationId xmlns:p14="http://schemas.microsoft.com/office/powerpoint/2010/main" val="49059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Truth and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Word of God states: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God made humans in two genders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Both genders are in the image of God</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Furthermore: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made distinctions between them</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Genesis 3 – spiritual and physical</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6806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Truth and Gender</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woman shall not wear anything that pertains to a man, nor shall a man put on a woman's garment, for all who do so are an abomination to the LORD your God</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Deuteronomy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22:5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9283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405268</TotalTime>
  <Words>841</Words>
  <Application>Microsoft Office PowerPoint</Application>
  <PresentationFormat>Widescreen</PresentationFormat>
  <Paragraphs>142</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Bell MT</vt:lpstr>
      <vt:lpstr>Calibri</vt:lpstr>
      <vt:lpstr>Depth</vt:lpstr>
      <vt:lpstr>Welcome!</vt:lpstr>
      <vt:lpstr>PowerPoint Presentation</vt:lpstr>
      <vt:lpstr>PowerPoint Presentation</vt:lpstr>
      <vt:lpstr>My Pronoun Is He/She/It/They/Ze</vt:lpstr>
      <vt:lpstr>Example: Women’s College</vt:lpstr>
      <vt:lpstr>The Politics of Gender</vt:lpstr>
      <vt:lpstr>Truth and Gender</vt:lpstr>
      <vt:lpstr>Truth and Gender</vt:lpstr>
      <vt:lpstr>Truth and Gender</vt:lpstr>
      <vt:lpstr>Truth and Gender</vt:lpstr>
      <vt:lpstr>Truth and Gender</vt:lpstr>
      <vt:lpstr>Walking By Faith</vt:lpstr>
      <vt:lpstr>Walking By Faith</vt:lpstr>
      <vt:lpstr>But What About…..</vt:lpstr>
      <vt:lpstr>But What About…..</vt:lpstr>
      <vt:lpstr>But What About…..</vt:lpstr>
      <vt:lpstr>Truth and Gender</vt:lpstr>
      <vt:lpstr>PowerPoint Presentation</vt:lpstr>
      <vt:lpstr>The Gospel of Salvation</vt:lpstr>
      <vt:lpstr>The Gospel of Salvation</vt:lpstr>
      <vt:lpstr>How To Call On The Lord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1288</cp:revision>
  <dcterms:created xsi:type="dcterms:W3CDTF">2016-12-20T17:11:47Z</dcterms:created>
  <dcterms:modified xsi:type="dcterms:W3CDTF">2020-12-09T18:14:07Z</dcterms:modified>
</cp:coreProperties>
</file>